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9" r:id="rId4"/>
    <p:sldId id="260" r:id="rId5"/>
    <p:sldId id="261" r:id="rId6"/>
    <p:sldId id="262" r:id="rId7"/>
    <p:sldId id="265" r:id="rId8"/>
    <p:sldId id="264" r:id="rId9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  <a:srgbClr val="973E35"/>
    <a:srgbClr val="007B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825E2-2F9E-4434-9E89-2F07C8562B01}" type="datetimeFigureOut">
              <a:rPr lang="el-GR" smtClean="0"/>
              <a:pPr/>
              <a:t>4/10/2016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69644-A1EA-4D39-85C0-A48418DD9D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07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9644-A1EA-4D39-85C0-A48418DD9DB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9644-A1EA-4D39-85C0-A48418DD9DB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9598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8752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677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087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846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9056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0688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704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79876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28016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813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02CE-7FD0-45D7-99C6-C5A4AB641A38}" type="datetimeFigureOut">
              <a:rPr lang="fr-BE" smtClean="0"/>
              <a:pPr/>
              <a:t>4/10/2016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B45B-4852-4469-A87A-926167D6CCA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-9526" y="-27384"/>
            <a:ext cx="9153525" cy="1296144"/>
          </a:xfrm>
          <a:prstGeom prst="rect">
            <a:avLst/>
          </a:prstGeom>
          <a:solidFill>
            <a:srgbClr val="007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32" name="Picture 8" descr="http://ec.europa.eu/regional_policy/regions-and-cities/2016/img/logos/logo_ewrc_2016_green_b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122" y="-11655"/>
            <a:ext cx="4205635" cy="12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264910" y="6669017"/>
            <a:ext cx="614179" cy="216367"/>
          </a:xfrm>
          <a:prstGeom prst="rect">
            <a:avLst/>
          </a:prstGeom>
          <a:solidFill>
            <a:srgbClr val="007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4512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google.gr/url?sa=i&amp;source=images&amp;cd=&amp;cad=rja&amp;uact=8&amp;docid=Xi9RedLHcW6t_M&amp;tbnid=sZjBYjIQ6oepbM:&amp;ved=0CAgQjRw&amp;url=http://www.traveltripolis.gr/2560/buildings/%CE%BC%CE%B1%CE%BB%CE%BB%CE%B1%CF%81%CE%BF%CF%80%CE%BF%CF%8D%CE%BB%CE%B5%CE%B9%CE%BF-%CE%B4%CE%B7%CE%BC%CE%BF%CF%84%CE%B9%CE%BA%CF%8C-%CE%B8%CE%AD%CE%B1%CF%84%CF%81%CE%BF/&amp;ei=n-QzU-mjLqev0QWFpICYBg&amp;psig=AFQjCNG2XaFepMvUrzgk1NvXHR_FO-q2QQ&amp;ust=1395996191821285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hyperlink" Target="http://www.tripolisarcadia2021.gr/index.php/e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ΑΙΚΑΤΕΡΙΝΑ ΣΙΑΜΠΟΥ\Documents\ΔΗΜΟΣ ΤΡΙΠΟΛΗΣ\ΠΡΟΦΙΛ ΔΗΜΟΥ ΤΡΙΠΟΛΗΣ\tripolis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8000"/>
          </a:blip>
          <a:srcRect/>
          <a:stretch>
            <a:fillRect/>
          </a:stretch>
        </p:blipFill>
        <p:spPr bwMode="auto">
          <a:xfrm>
            <a:off x="251520" y="1412776"/>
            <a:ext cx="8604448" cy="48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72808" cy="288032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</a:t>
            </a:r>
            <a:r>
              <a:rPr lang="el-G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r>
              <a:rPr lang="el-G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:12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90]: 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Specialization Strategy</a:t>
            </a:r>
            <a:r>
              <a:rPr lang="el-G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lanning to funding</a:t>
            </a:r>
            <a:r>
              <a:rPr lang="el-G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BE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, 12 /10/2016</a:t>
            </a:r>
          </a:p>
          <a:p>
            <a:r>
              <a:rPr lang="fr-BE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Dimitrios PAVLIS, Mayor of the Municipality of Tripolis</a:t>
            </a:r>
          </a:p>
          <a:p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021288"/>
            <a:ext cx="7848872" cy="576064"/>
          </a:xfrm>
          <a:noFill/>
        </p:spPr>
        <p:txBody>
          <a:bodyPr/>
          <a:lstStyle/>
          <a:p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Tripolis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Smart Specialization Strategy </a:t>
            </a:r>
            <a:endParaRPr lang="fr-BE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https://scontent-fra.xx.fbcdn.net/hphotos-xpa1/v/l/t1.0-9/15877_1582370168644485_3183346947082059268_n.jpg?oh=1d62a4e8f0b87366e0af2f635e7df015&amp;oe=5581846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653136"/>
            <a:ext cx="54726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s://fbcdn-sphotos-e-a.akamaihd.net/hphotos-ak-xpa1/v/t1.0-9/10556213_1579573252257510_1561502831458855688_n.jpg?oh=3f20de6f89901fc142f540e50db14079&amp;oe=558675AF&amp;__gda__=1434387397_73df0a6972c12f16b27697b673428e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301105" cy="338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04856" cy="576063"/>
          </a:xfrm>
        </p:spPr>
        <p:txBody>
          <a:bodyPr/>
          <a:lstStyle/>
          <a:p>
            <a:r>
              <a:rPr lang="en-US" sz="2800" i="1" dirty="0" smtClean="0"/>
              <a:t>…in the center of Peloponnesus…</a:t>
            </a:r>
            <a:endParaRPr lang="fr-BE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005064"/>
            <a:ext cx="7200800" cy="576064"/>
          </a:xfrm>
        </p:spPr>
        <p:txBody>
          <a:bodyPr>
            <a:normAutofit/>
          </a:bodyPr>
          <a:lstStyle/>
          <a:p>
            <a:r>
              <a:rPr lang="fr-BE" sz="2800" i="1" dirty="0" smtClean="0"/>
              <a:t>…in the middle of </a:t>
            </a:r>
            <a:r>
              <a:rPr lang="en-US" sz="2800" i="1" dirty="0" smtClean="0"/>
              <a:t>Arcadian mountains</a:t>
            </a:r>
            <a:r>
              <a:rPr lang="fr-BE" sz="2800" i="1" dirty="0" smtClean="0"/>
              <a:t>…</a:t>
            </a:r>
            <a:endParaRPr lang="fr-BE" sz="2800" i="1" dirty="0"/>
          </a:p>
        </p:txBody>
      </p:sp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ΑΙΚΑΤΕΡΙΝΑ ΣΙΑΜΠΟΥ\Desktop\12185085_1668954706652697_321860846609050892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3106105" cy="1656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04856" cy="576063"/>
          </a:xfrm>
        </p:spPr>
        <p:txBody>
          <a:bodyPr/>
          <a:lstStyle/>
          <a:p>
            <a:r>
              <a:rPr lang="fr-BE" sz="2800" dirty="0" smtClean="0"/>
              <a:t>Challenges /</a:t>
            </a:r>
            <a:r>
              <a:rPr lang="en-US" sz="2800" dirty="0" smtClean="0"/>
              <a:t> Instruments</a:t>
            </a:r>
            <a:endParaRPr lang="fr-BE" sz="2800" i="1" dirty="0"/>
          </a:p>
        </p:txBody>
      </p:sp>
      <p:sp>
        <p:nvSpPr>
          <p:cNvPr id="8" name="7 - TextBox"/>
          <p:cNvSpPr txBox="1"/>
          <p:nvPr/>
        </p:nvSpPr>
        <p:spPr>
          <a:xfrm>
            <a:off x="23031" y="3573016"/>
            <a:ext cx="33843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900" dirty="0" smtClean="0"/>
              <a:t>increase the active participation of citizens in the decision-making process</a:t>
            </a:r>
            <a:endParaRPr lang="en-US" sz="1900" dirty="0"/>
          </a:p>
          <a:p>
            <a:pPr marL="342900" indent="-342900">
              <a:buFont typeface="Wingdings" charset="2"/>
              <a:buChar char="Ø"/>
            </a:pPr>
            <a:r>
              <a:rPr lang="en-US" sz="1900" dirty="0" smtClean="0"/>
              <a:t>enhance youth employment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900" dirty="0"/>
              <a:t>v</a:t>
            </a:r>
            <a:r>
              <a:rPr lang="en-US" sz="1900" dirty="0" smtClean="0"/>
              <a:t>alorise the brand name “ARCADIA”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900" dirty="0" smtClean="0"/>
              <a:t>promote innovation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900" dirty="0"/>
              <a:t>c</a:t>
            </a:r>
            <a:r>
              <a:rPr lang="en-US" sz="1900" dirty="0" smtClean="0"/>
              <a:t>reate synergies between urban and rural areas</a:t>
            </a:r>
            <a:endParaRPr lang="el-GR" sz="1900" dirty="0"/>
          </a:p>
        </p:txBody>
      </p:sp>
      <p:sp>
        <p:nvSpPr>
          <p:cNvPr id="9" name="8 - TextBox"/>
          <p:cNvSpPr txBox="1"/>
          <p:nvPr/>
        </p:nvSpPr>
        <p:spPr>
          <a:xfrm>
            <a:off x="6156176" y="270892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Strategic Alliances with main Stakeholders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Cooperation with the University of Peloponnese and other academic institutes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Twinning with European local authorities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Participation in European Networks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" name="9 - Εικόνα" descr="http://3.bp.blogspot.com/-Pp4pZF-SA0A/UUy8EYjOtqI/AAAAAAAAFdk/-kJAUQuOtZ0/s1600/08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0912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http://4.bp.blogspot.com/-WY2WB5ZGGT8/UUy8S7jEZ6I/AAAAAAAAFds/_6iiRjgHQvA/s1600/41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9807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http://t1.gstatic.com/images?q=tbn:ANd9GcTM3X0SWkVIsxAjEwA1n26HrlzMnHgT2zTZKxJb6oftEMEsoBEB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412776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https://fbcdn-sphotos-e-a.akamaihd.net/hphotos-ak-xpf1/v/t1.0-9/10955498_1584814681733367_5983203337702573859_n.jpg?oh=104c68b059c50a68f0b2a1c3c699fd81&amp;oe=55854A50&amp;__gda__=1435211631_35f31a27354b926eae23ab5e04feff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56166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04856" cy="576063"/>
          </a:xfrm>
        </p:spPr>
        <p:txBody>
          <a:bodyPr/>
          <a:lstStyle/>
          <a:p>
            <a:r>
              <a:rPr lang="en-US" sz="2800" dirty="0" smtClean="0"/>
              <a:t>Activation of the 3 key elements</a:t>
            </a:r>
            <a:endParaRPr lang="fr-BE" sz="2800" i="1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27089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292080" y="27809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Έλλειψη 3"/>
          <p:cNvSpPr/>
          <p:nvPr/>
        </p:nvSpPr>
        <p:spPr>
          <a:xfrm>
            <a:off x="1763688" y="1772816"/>
            <a:ext cx="3960440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/>
              <a:t>Local Authority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Bodies - stakeholders &amp; citizens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Coordination/Consultation</a:t>
            </a:r>
            <a:endParaRPr lang="el-GR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444480" y="2933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Έλλειψη 4"/>
          <p:cNvSpPr/>
          <p:nvPr/>
        </p:nvSpPr>
        <p:spPr>
          <a:xfrm>
            <a:off x="5554626" y="1772816"/>
            <a:ext cx="3563888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/>
              <a:t>R &amp; D</a:t>
            </a:r>
            <a:endParaRPr lang="el-GR" u="sng" dirty="0"/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Cooperation with scientific </a:t>
            </a:r>
            <a:r>
              <a:rPr lang="en-US" dirty="0"/>
              <a:t>r</a:t>
            </a:r>
            <a:r>
              <a:rPr lang="en-US" dirty="0" smtClean="0"/>
              <a:t>esearch</a:t>
            </a:r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en-US" dirty="0" smtClean="0"/>
              <a:t>nd academic institutions</a:t>
            </a:r>
            <a:endParaRPr lang="el-GR" i="1" dirty="0"/>
          </a:p>
        </p:txBody>
      </p:sp>
      <p:sp>
        <p:nvSpPr>
          <p:cNvPr id="12" name="Έλλειψη 6"/>
          <p:cNvSpPr/>
          <p:nvPr/>
        </p:nvSpPr>
        <p:spPr>
          <a:xfrm>
            <a:off x="4211960" y="3212976"/>
            <a:ext cx="3456930" cy="2088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/>
              <a:t>Enterprises</a:t>
            </a:r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/>
              <a:t> Local Production </a:t>
            </a:r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Identify and valorise  potentials fields</a:t>
            </a:r>
            <a:endParaRPr lang="el-GR" i="1" dirty="0"/>
          </a:p>
          <a:p>
            <a:pPr marL="6858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11924" cy="54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408712" cy="576063"/>
          </a:xfrm>
        </p:spPr>
        <p:txBody>
          <a:bodyPr/>
          <a:lstStyle/>
          <a:p>
            <a:r>
              <a:rPr lang="en-US" sz="2800" dirty="0" smtClean="0"/>
              <a:t>Basic elements of our Strategy</a:t>
            </a:r>
            <a:endParaRPr lang="fr-BE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1259632" y="184482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defRPr/>
            </a:pPr>
            <a:r>
              <a:rPr lang="en-US" u="sng" dirty="0" smtClean="0"/>
              <a:t>“Bottom-Up” method</a:t>
            </a:r>
            <a:endParaRPr lang="el-GR" u="sng" dirty="0" smtClean="0"/>
          </a:p>
          <a:p>
            <a:pPr indent="-27432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Comprehensive and integrated approach</a:t>
            </a:r>
          </a:p>
          <a:p>
            <a:pPr indent="-27432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In close cooperation with the local community</a:t>
            </a:r>
          </a:p>
          <a:p>
            <a:pPr indent="-27432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Based on local needs and resources</a:t>
            </a:r>
          </a:p>
          <a:p>
            <a:pPr indent="-27432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Results - oriented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788024" y="1916832"/>
            <a:ext cx="34563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>
              <a:defRPr/>
            </a:pPr>
            <a:r>
              <a:rPr lang="en-US" u="sng" dirty="0" smtClean="0"/>
              <a:t>Each</a:t>
            </a:r>
            <a:r>
              <a:rPr lang="en-US" dirty="0" smtClean="0"/>
              <a:t>  planned action has to:</a:t>
            </a:r>
          </a:p>
          <a:p>
            <a:pPr marL="68580">
              <a:defRPr/>
            </a:pPr>
            <a:r>
              <a:rPr lang="en-US" dirty="0" smtClean="0"/>
              <a:t>  </a:t>
            </a:r>
          </a:p>
          <a:p>
            <a:pPr marL="68580">
              <a:buFont typeface="Wingdings" pitchFamily="2" charset="2"/>
              <a:buChar char="q"/>
              <a:defRPr/>
            </a:pPr>
            <a:r>
              <a:rPr lang="en-US" dirty="0" smtClean="0"/>
              <a:t>Be based on the strategic vision </a:t>
            </a:r>
          </a:p>
          <a:p>
            <a:pPr marL="68580">
              <a:buFont typeface="Wingdings" pitchFamily="2" charset="2"/>
              <a:buChar char="q"/>
              <a:defRPr/>
            </a:pPr>
            <a:r>
              <a:rPr lang="en-US" dirty="0" smtClean="0"/>
              <a:t>Be innovative </a:t>
            </a:r>
          </a:p>
          <a:p>
            <a:pPr marL="68580">
              <a:buFont typeface="Wingdings" pitchFamily="2" charset="2"/>
              <a:buChar char="q"/>
              <a:defRPr/>
            </a:pPr>
            <a:r>
              <a:rPr lang="en-US" dirty="0" smtClean="0"/>
              <a:t>Be sustainable</a:t>
            </a:r>
            <a:r>
              <a:rPr lang="el-GR" dirty="0" smtClean="0"/>
              <a:t>  </a:t>
            </a:r>
            <a:endParaRPr lang="en-US" dirty="0" smtClean="0"/>
          </a:p>
          <a:p>
            <a:pPr marL="68580">
              <a:defRPr/>
            </a:pPr>
            <a:endParaRPr 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1187624" y="465313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overall vision: to make Tripolis, in the next five years, an attractive city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business, studies and leisure; a modern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smart Municipality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recycling and energy-saving friendly, in order to best serve the needs of its citizens and visitors.</a:t>
            </a:r>
            <a:endParaRPr lang="el-G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ath3-1.fna.fbcdn.net/v/t1.0-9/12565420_1691552807726220_5079075658400806356_n.jpg?oh=42069d227e27d4d6b129b4d99fb50538&amp;oe=5839EC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2232248" cy="1743488"/>
          </a:xfrm>
          <a:prstGeom prst="rect">
            <a:avLst/>
          </a:prstGeom>
          <a:noFill/>
        </p:spPr>
      </p:pic>
      <p:pic>
        <p:nvPicPr>
          <p:cNvPr id="1028" name="Picture 4" descr="https://scontent.fath3-1.fna.fbcdn.net/t31.0-8/12247895_1673754636172704_791712035638729343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4148588" cy="3024336"/>
          </a:xfrm>
          <a:prstGeom prst="rect">
            <a:avLst/>
          </a:prstGeom>
          <a:noFill/>
        </p:spPr>
      </p:pic>
      <p:pic>
        <p:nvPicPr>
          <p:cNvPr id="1032" name="Picture 8" descr="https://scontent.fath3-1.fna.fbcdn.net/t31.0-8/12473874_1686794791535355_451418075113819018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301208"/>
            <a:ext cx="2808312" cy="809947"/>
          </a:xfrm>
          <a:prstGeom prst="rect">
            <a:avLst/>
          </a:prstGeom>
          <a:noFill/>
        </p:spPr>
      </p:pic>
      <p:pic>
        <p:nvPicPr>
          <p:cNvPr id="1030" name="Picture 6" descr="https://scontent.fath3-1.fna.fbcdn.net/t31.0-8/12314145_1673768822837952_59843023942794668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3456384" cy="21533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04856" cy="576063"/>
          </a:xfrm>
        </p:spPr>
        <p:txBody>
          <a:bodyPr/>
          <a:lstStyle/>
          <a:p>
            <a:pPr algn="l"/>
            <a:r>
              <a:rPr lang="en-US" sz="2800" dirty="0" smtClean="0"/>
              <a:t>The brand name “ARCADIA”</a:t>
            </a:r>
            <a:endParaRPr lang="fr-BE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5148064" y="1628800"/>
            <a:ext cx="3851920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in Arcadia Ego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Arcadia was the metropolis of important colonies in the ancient world</a:t>
            </a:r>
            <a:r>
              <a:rPr lang="el-GR" i="1" dirty="0" smtClean="0"/>
              <a:t> </a:t>
            </a:r>
            <a:endParaRPr lang="en-US" i="1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Nature, simplicity, innocence and romantism were significant to human life and enforced the basis of the modern european everyday life.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7" y="1340768"/>
            <a:ext cx="7704856" cy="576063"/>
          </a:xfrm>
        </p:spPr>
        <p:txBody>
          <a:bodyPr/>
          <a:lstStyle/>
          <a:p>
            <a:pPr algn="l"/>
            <a:r>
              <a:rPr lang="en-US" sz="2800" dirty="0" smtClean="0"/>
              <a:t>The </a:t>
            </a:r>
            <a:r>
              <a:rPr lang="el-GR" sz="2800" dirty="0" smtClean="0"/>
              <a:t> </a:t>
            </a:r>
            <a:r>
              <a:rPr lang="en-US" sz="2800" dirty="0" smtClean="0"/>
              <a:t>Municipality of </a:t>
            </a:r>
            <a:r>
              <a:rPr lang="en-US" sz="2800" dirty="0" err="1" smtClean="0"/>
              <a:t>Tripolis</a:t>
            </a:r>
            <a:r>
              <a:rPr lang="en-US" sz="2800" dirty="0" smtClean="0"/>
              <a:t>… today </a:t>
            </a:r>
            <a:endParaRPr lang="fr-BE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5004048" y="1700808"/>
            <a:ext cx="3960440" cy="5016758"/>
          </a:xfrm>
          <a:prstGeom prst="rect">
            <a:avLst/>
          </a:prstGeom>
          <a:gradFill>
            <a:gsLst>
              <a:gs pos="24000">
                <a:schemeClr val="accent6">
                  <a:lumMod val="40000"/>
                  <a:lumOff val="60000"/>
                  <a:alpha val="36000"/>
                </a:schemeClr>
              </a:gs>
              <a:gs pos="8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Plans EE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-Adding to SEAP (2013)</a:t>
            </a:r>
          </a:p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Programs involved: 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-JESSICA(2015) -Comenius: Participation of Tripolis’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Highschools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(2010 -2015)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-Europe for Citizens (2012-2013)</a:t>
            </a:r>
          </a:p>
          <a:p>
            <a:endParaRPr lang="en-US" sz="8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 cities: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Municipality of Peine - Germany 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Municipality of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Paralimni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Municipality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Pafos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Cyprus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Municipality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–France</a:t>
            </a:r>
          </a:p>
          <a:p>
            <a:endParaRPr lang="en-US" sz="8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Networks: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Intercity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Biennale des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eunes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réateurs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de la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Méditerranée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Lindh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-European Institute of Cultural Routes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-Mayors for Peace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Mediterranea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Musica</a:t>
            </a:r>
            <a:endParaRPr lang="el-GR" sz="16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1008112" cy="10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14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9 - TextBox"/>
          <p:cNvSpPr txBox="1"/>
          <p:nvPr/>
        </p:nvSpPr>
        <p:spPr>
          <a:xfrm>
            <a:off x="251520" y="2204864"/>
            <a:ext cx="2808312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Population: </a:t>
            </a:r>
            <a:r>
              <a:rPr lang="el-GR" dirty="0" smtClean="0"/>
              <a:t>48.730</a:t>
            </a:r>
            <a:r>
              <a:rPr lang="en-US" dirty="0" smtClean="0"/>
              <a:t> (2011)</a:t>
            </a:r>
          </a:p>
          <a:p>
            <a:r>
              <a:rPr lang="en-US" dirty="0" smtClean="0"/>
              <a:t>Total area:</a:t>
            </a:r>
            <a:r>
              <a:rPr lang="el-GR" dirty="0" smtClean="0"/>
              <a:t> 1.475.805</a:t>
            </a:r>
            <a:r>
              <a:rPr lang="en-US" dirty="0" smtClean="0"/>
              <a:t> 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32000" contrast="29000"/>
          </a:blip>
          <a:srcRect/>
          <a:stretch>
            <a:fillRect/>
          </a:stretch>
        </p:blipFill>
        <p:spPr bwMode="auto">
          <a:xfrm>
            <a:off x="611560" y="3573016"/>
            <a:ext cx="3626324" cy="27472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517232"/>
            <a:ext cx="6552728" cy="1080120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http://www.tripolis.gr/</a:t>
            </a:r>
            <a:r>
              <a:rPr lang="el-GR" sz="2000" dirty="0" smtClean="0">
                <a:hlinkClick r:id="rId2"/>
              </a:rPr>
              <a:t/>
            </a:r>
            <a:br>
              <a:rPr lang="el-GR" sz="20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http://www.tripolisarcadia2021.gr/index.php/el/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b="1" dirty="0" smtClean="0">
                <a:solidFill>
                  <a:srgbClr val="000000"/>
                </a:solidFill>
              </a:rPr>
              <a:t>Τ</a:t>
            </a:r>
            <a:r>
              <a:rPr lang="en-US" sz="2800" b="1" dirty="0" smtClean="0">
                <a:solidFill>
                  <a:srgbClr val="000000"/>
                </a:solidFill>
              </a:rPr>
              <a:t>hank you for your attention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fr-BE" sz="28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733256"/>
            <a:ext cx="932113" cy="9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ΑΙΚΑΤΕΡΙΝΑ ΣΙΑΜΠΟΥ\Desktop\12183815_1666837513531083_8951632842133409963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816424" cy="2177822"/>
          </a:xfrm>
          <a:prstGeom prst="rect">
            <a:avLst/>
          </a:prstGeom>
          <a:noFill/>
        </p:spPr>
      </p:pic>
      <p:pic>
        <p:nvPicPr>
          <p:cNvPr id="1027" name="Picture 3" descr="C:\Users\ΑΙΚΑΤΕΡΙΝΑ ΣΙΑΜΠΟΥ\Desktop\1913434_1601221540092681_32159706019208271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4067944" cy="2702199"/>
          </a:xfrm>
          <a:prstGeom prst="rect">
            <a:avLst/>
          </a:prstGeom>
          <a:noFill/>
        </p:spPr>
      </p:pic>
      <p:pic>
        <p:nvPicPr>
          <p:cNvPr id="1028" name="Picture 4" descr="C:\Users\ΑΙΚΑΤΕΡΙΝΑ ΣΙΑΜΠΟΥ\Desktop\10998001_1592548300960005_6885499271768807997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77072"/>
            <a:ext cx="3347864" cy="1526232"/>
          </a:xfrm>
          <a:prstGeom prst="rect">
            <a:avLst/>
          </a:prstGeom>
          <a:noFill/>
        </p:spPr>
      </p:pic>
      <p:pic>
        <p:nvPicPr>
          <p:cNvPr id="1031" name="Picture 7" descr="C:\Users\ΑΙΚΑΤΕΡΙΝΑ ΣΙΑΜΠΟΥ\Desktop\11011477_1601230876758414_183913542523565879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340768"/>
            <a:ext cx="2802449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55288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403</Words>
  <Application>Microsoft Office PowerPoint</Application>
  <PresentationFormat>Προβολή στην οθόνη (4:3)</PresentationFormat>
  <Paragraphs>75</Paragraphs>
  <Slides>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Office Theme</vt:lpstr>
      <vt:lpstr>Tripolis’ Smart Specialization Strategy </vt:lpstr>
      <vt:lpstr>…in the center of Peloponnesus…</vt:lpstr>
      <vt:lpstr>Challenges / Instruments</vt:lpstr>
      <vt:lpstr>Activation of the 3 key elements</vt:lpstr>
      <vt:lpstr>Basic elements of our Strategy</vt:lpstr>
      <vt:lpstr>The brand name “ARCADIA”</vt:lpstr>
      <vt:lpstr>The  Municipality of Tripolis… today </vt:lpstr>
      <vt:lpstr>http://www.tripolis.gr/ http://www.tripolisarcadia2021.gr/index.php/el/ Τhank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</dc:creator>
  <cp:lastModifiedBy>ΑΙΚΑΤΕΡΙΝΑ ΣΙΑΜΠΟΥ</cp:lastModifiedBy>
  <cp:revision>56</cp:revision>
  <cp:lastPrinted>2016-09-23T13:06:03Z</cp:lastPrinted>
  <dcterms:created xsi:type="dcterms:W3CDTF">2016-08-11T11:40:00Z</dcterms:created>
  <dcterms:modified xsi:type="dcterms:W3CDTF">2016-10-04T10:50:04Z</dcterms:modified>
</cp:coreProperties>
</file>